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95" r:id="rId2"/>
    <p:sldId id="553" r:id="rId3"/>
    <p:sldId id="578" r:id="rId4"/>
    <p:sldId id="596" r:id="rId5"/>
    <p:sldId id="597" r:id="rId6"/>
    <p:sldId id="277" r:id="rId7"/>
    <p:sldId id="584" r:id="rId8"/>
    <p:sldId id="592" r:id="rId9"/>
    <p:sldId id="551" r:id="rId10"/>
    <p:sldId id="552" r:id="rId11"/>
    <p:sldId id="585" r:id="rId12"/>
    <p:sldId id="587" r:id="rId13"/>
    <p:sldId id="529" r:id="rId14"/>
    <p:sldId id="550" r:id="rId15"/>
    <p:sldId id="5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33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8A32-C725-2243-AA80-59333EA16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E287D-5685-864B-8F2A-96F9F0E3A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4207C-035B-AD4E-BEBB-528D9870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7DA02-9F26-744E-9604-E38C28CA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ACA8A-640E-AA48-8FA9-69330735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F618-B0FE-2549-921C-E2F34A59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EEF36-10B3-2446-997F-ED9619672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BB6F6-F5AB-4E42-B140-55E56884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EE83-9F8D-DA4C-BAB9-63D48329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4CB86-6A2F-474B-8CE7-5D99D167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3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B86A2-4911-5F4D-9FE4-79F63D0B0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51A02-21B2-AD41-BE4D-E28AB1FDA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B6E03-CA54-864D-99EE-818F104F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F1853-BE7B-AA47-9E86-602FFA85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84689-EE22-DB47-989A-F19ECC50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BB68-700C-1A4A-B24E-C65683D8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50A94-38D3-1443-B670-E7D227DF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3BD1B-C4AD-4C45-905F-265B8BE4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25192-F070-694E-BA1B-3D543A55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AE9E2-26C4-4E41-AC82-84E410C5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2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B604-3704-C447-9BE2-B44C82DB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4458D-77BC-7041-8FEF-19355449B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12363-143E-F640-8288-7763F51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8A3D-D0C7-024A-8DD7-3EDFC264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74C7A-D14E-E944-9F18-64960262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447A-1B47-3A49-AA3F-DFF8D9F4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80658-DDEE-734F-8C50-2F2D1FA66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35432-02EF-834A-91A2-F8D1E2C0D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AE66C-3B28-354A-96C4-76194511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FBCD4-0D9E-654F-ACD5-FA90B033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67549-AA20-B948-9584-0130EA66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1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7FCF-EC2F-5243-94E2-171C0CC5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1965-0066-614E-8931-983F74BF7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57B84-D865-1D44-A7A4-0EABBF5F3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042FF-6383-6F43-8765-D79ACE425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C4361-610D-B842-887C-D4B0B5424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8996D-0175-484B-A71F-8011FAF8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A91A3-9715-2B46-A3EF-981C6C44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D5195-ABAE-BC41-8694-F47CA36C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156-D2F9-E64E-B063-8B33228D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8174F-30F3-714C-81B4-2780F698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AD665-641A-D14A-B87B-5A4C43F6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89B63-4761-A74D-9B5B-31E55384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1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04774-5177-D34A-946E-73F4773E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983EF-2E4D-134A-BC1C-2F01D509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55A3-BAE2-B044-82D5-04F45081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1A7E-8D78-D54F-A61D-E92B74A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6CC3-6576-CA43-8598-34436B93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FA023-82BB-1A4D-B1CB-9E3E91C90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0051F-AADC-4A48-8A82-A7A723CF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5019B-211E-CC40-923D-CEFE3195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10FA-C358-4C4F-86BC-D539D6B7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FF0D-1C76-7549-BD24-86FA92B1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E96C7-27E2-A744-A3BD-835750EDE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F2CF3-CF85-B94A-BE0F-A03795A4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E6B3E-A1E4-1946-80BB-961B617ED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EA79D-8807-2349-B4AC-9C15C75E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C0E83-3DCD-D54A-B962-8B322AA7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8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CD9A5-C469-C14B-8207-F33251F1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6F49-DA99-694D-A1E1-EA4C9C578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1182-9DE2-EF42-A4AD-E84F844A3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F55D8-F37C-E84A-BB3A-21477FBC70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CDD8-4D8A-3F4C-8B59-A792E4379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89AE4-B081-0E49-947D-04D1BAEBC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B4705-4784-584F-8D5C-9D2E93D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8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The bend is “IR-active”</a:t>
            </a:r>
            <a:endParaRPr lang="en-US" sz="3000" b="1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7FC571-AE5F-2945-8BA4-68B5B38979BE}"/>
              </a:ext>
            </a:extLst>
          </p:cNvPr>
          <p:cNvGrpSpPr/>
          <p:nvPr/>
        </p:nvGrpSpPr>
        <p:grpSpPr>
          <a:xfrm>
            <a:off x="562684" y="3422733"/>
            <a:ext cx="10481727" cy="3142246"/>
            <a:chOff x="562684" y="3422733"/>
            <a:chExt cx="10481727" cy="3142246"/>
          </a:xfrm>
        </p:grpSpPr>
        <p:pic>
          <p:nvPicPr>
            <p:cNvPr id="8" name="Picture 7" descr="Table&#10;&#10;Description automatically generated">
              <a:extLst>
                <a:ext uri="{FF2B5EF4-FFF2-40B4-BE49-F238E27FC236}">
                  <a16:creationId xmlns:a16="http://schemas.microsoft.com/office/drawing/2014/main" id="{850BF8BB-A2DC-2143-8FCF-F34FDE0A4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21" t="45750" r="15608" b="25022"/>
            <a:stretch/>
          </p:blipFill>
          <p:spPr>
            <a:xfrm>
              <a:off x="562684" y="3544943"/>
              <a:ext cx="10481727" cy="288940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0A773C-F345-E24F-A219-3609D51714F2}"/>
                </a:ext>
              </a:extLst>
            </p:cNvPr>
            <p:cNvSpPr/>
            <p:nvPr/>
          </p:nvSpPr>
          <p:spPr>
            <a:xfrm>
              <a:off x="9500260" y="3422733"/>
              <a:ext cx="1425039" cy="3142246"/>
            </a:xfrm>
            <a:prstGeom prst="ellipse">
              <a:avLst/>
            </a:prstGeom>
            <a:solidFill>
              <a:schemeClr val="accent1">
                <a:alpha val="2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069706-67AB-4247-B2E3-8A6BF5AADE94}"/>
              </a:ext>
            </a:extLst>
          </p:cNvPr>
          <p:cNvSpPr txBox="1"/>
          <p:nvPr/>
        </p:nvSpPr>
        <p:spPr>
          <a:xfrm>
            <a:off x="249381" y="1403130"/>
            <a:ext cx="584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say the bend is </a:t>
            </a:r>
            <a:r>
              <a:rPr lang="en-US" sz="2400" b="1" dirty="0"/>
              <a:t>IR-active</a:t>
            </a:r>
            <a:r>
              <a:rPr lang="en-US" sz="2400" dirty="0"/>
              <a:t> because it absorbs photons (616 cm</a:t>
            </a:r>
            <a:r>
              <a:rPr lang="en-US" sz="2400" baseline="30000" dirty="0"/>
              <a:t>-1</a:t>
            </a:r>
            <a:r>
              <a:rPr lang="en-US" sz="2400" dirty="0"/>
              <a:t>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0D15AC-82E0-1A41-92C7-754384BD4018}"/>
              </a:ext>
            </a:extLst>
          </p:cNvPr>
          <p:cNvGrpSpPr/>
          <p:nvPr/>
        </p:nvGrpSpPr>
        <p:grpSpPr>
          <a:xfrm>
            <a:off x="7303325" y="423650"/>
            <a:ext cx="4174177" cy="2783527"/>
            <a:chOff x="7303325" y="423650"/>
            <a:chExt cx="4174177" cy="27835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A12696-1820-334A-B9ED-B235FA83AF75}"/>
                </a:ext>
              </a:extLst>
            </p:cNvPr>
            <p:cNvGrpSpPr/>
            <p:nvPr/>
          </p:nvGrpSpPr>
          <p:grpSpPr>
            <a:xfrm>
              <a:off x="8948056" y="423650"/>
              <a:ext cx="2529446" cy="2783527"/>
              <a:chOff x="868877" y="749316"/>
              <a:chExt cx="2529446" cy="2783527"/>
            </a:xfrm>
          </p:grpSpPr>
          <p:pic>
            <p:nvPicPr>
              <p:cNvPr id="5" name="Picture 4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45272490-9FF6-8D48-87F0-80A02744A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810" t="32540" r="51444" b="24883"/>
              <a:stretch/>
            </p:blipFill>
            <p:spPr>
              <a:xfrm>
                <a:off x="868877" y="749316"/>
                <a:ext cx="2529446" cy="1330657"/>
              </a:xfrm>
              <a:prstGeom prst="rect">
                <a:avLst/>
              </a:prstGeom>
            </p:spPr>
          </p:pic>
          <p:pic>
            <p:nvPicPr>
              <p:cNvPr id="11" name="Picture 10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8837E9E1-A562-B74D-A7C2-E79711979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810" t="32540" r="51444" b="24883"/>
              <a:stretch/>
            </p:blipFill>
            <p:spPr>
              <a:xfrm flipV="1">
                <a:off x="868877" y="2202186"/>
                <a:ext cx="2529446" cy="1330657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2B2CBB-2101-FB44-A85E-C881245BA752}"/>
                </a:ext>
              </a:extLst>
            </p:cNvPr>
            <p:cNvSpPr txBox="1"/>
            <p:nvPr/>
          </p:nvSpPr>
          <p:spPr>
            <a:xfrm>
              <a:off x="7303325" y="1270660"/>
              <a:ext cx="1353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Figure 4.5 in 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0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Predicting polarity using electronegativity</a:t>
            </a:r>
          </a:p>
        </p:txBody>
      </p:sp>
      <p:pic>
        <p:nvPicPr>
          <p:cNvPr id="1028" name="Picture 4" descr="Solved: 16 Question (1 Point) E See Use The Pauling Electr... | Chegg.com">
            <a:extLst>
              <a:ext uri="{FF2B5EF4-FFF2-40B4-BE49-F238E27FC236}">
                <a16:creationId xmlns:a16="http://schemas.microsoft.com/office/drawing/2014/main" id="{811286C9-470F-9E4B-B08B-442F382A4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9533" r="26055" b="3411"/>
          <a:stretch/>
        </p:blipFill>
        <p:spPr bwMode="auto">
          <a:xfrm>
            <a:off x="224801" y="1576267"/>
            <a:ext cx="6069121" cy="37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1FFDB-91C0-F84A-8DDD-F4CE57F84553}"/>
              </a:ext>
            </a:extLst>
          </p:cNvPr>
          <p:cNvSpPr txBox="1"/>
          <p:nvPr/>
        </p:nvSpPr>
        <p:spPr>
          <a:xfrm>
            <a:off x="6932362" y="804371"/>
            <a:ext cx="4417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do some predicting …</a:t>
            </a:r>
          </a:p>
          <a:p>
            <a:endParaRPr lang="en-US" sz="2400" dirty="0"/>
          </a:p>
          <a:p>
            <a:r>
              <a:rPr lang="en-US" sz="2400" dirty="0"/>
              <a:t>The molecule HF should be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</a:rPr>
              <a:t>Polar, negative side on the 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Polar, negative side on the 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Not polar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129CA7-EB72-A94A-8B8B-1421CF18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54" y="3381940"/>
            <a:ext cx="2885205" cy="26716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55DC86-054F-884F-8C1B-47BE1EA966B7}"/>
              </a:ext>
            </a:extLst>
          </p:cNvPr>
          <p:cNvGrpSpPr/>
          <p:nvPr/>
        </p:nvGrpSpPr>
        <p:grpSpPr>
          <a:xfrm>
            <a:off x="1614238" y="1659889"/>
            <a:ext cx="2115504" cy="776909"/>
            <a:chOff x="1614238" y="1659889"/>
            <a:chExt cx="2115504" cy="776909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D373F237-FF97-1A4C-BA80-67A7A9E7BB8F}"/>
                </a:ext>
              </a:extLst>
            </p:cNvPr>
            <p:cNvSpPr/>
            <p:nvPr/>
          </p:nvSpPr>
          <p:spPr>
            <a:xfrm rot="19481148">
              <a:off x="1829895" y="1888037"/>
              <a:ext cx="1899847" cy="5487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02D55C-A8AB-2148-A74D-19715E6D0874}"/>
                </a:ext>
              </a:extLst>
            </p:cNvPr>
            <p:cNvSpPr txBox="1"/>
            <p:nvPr/>
          </p:nvSpPr>
          <p:spPr>
            <a:xfrm rot="19560527">
              <a:off x="1614238" y="1659889"/>
              <a:ext cx="168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92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Predicting polarity using electronegativity</a:t>
            </a:r>
          </a:p>
        </p:txBody>
      </p:sp>
      <p:pic>
        <p:nvPicPr>
          <p:cNvPr id="1028" name="Picture 4" descr="Solved: 16 Question (1 Point) E See Use The Pauling Electr... | Chegg.com">
            <a:extLst>
              <a:ext uri="{FF2B5EF4-FFF2-40B4-BE49-F238E27FC236}">
                <a16:creationId xmlns:a16="http://schemas.microsoft.com/office/drawing/2014/main" id="{811286C9-470F-9E4B-B08B-442F382A4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9533" r="26055" b="3411"/>
          <a:stretch/>
        </p:blipFill>
        <p:spPr bwMode="auto">
          <a:xfrm>
            <a:off x="224801" y="1576267"/>
            <a:ext cx="6069121" cy="37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1FFDB-91C0-F84A-8DDD-F4CE57F84553}"/>
              </a:ext>
            </a:extLst>
          </p:cNvPr>
          <p:cNvSpPr txBox="1"/>
          <p:nvPr/>
        </p:nvSpPr>
        <p:spPr>
          <a:xfrm>
            <a:off x="6932362" y="804371"/>
            <a:ext cx="4417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do some predicting …</a:t>
            </a:r>
          </a:p>
          <a:p>
            <a:endParaRPr lang="en-US" sz="2400" dirty="0"/>
          </a:p>
          <a:p>
            <a:r>
              <a:rPr lang="en-US" sz="2400" dirty="0"/>
              <a:t>The molecule CO</a:t>
            </a:r>
            <a:r>
              <a:rPr lang="en-US" sz="2400" baseline="-25000" dirty="0"/>
              <a:t>2</a:t>
            </a:r>
            <a:r>
              <a:rPr lang="en-US" sz="2400" dirty="0"/>
              <a:t> should have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Polar bonds, negative toward the Carbon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Polar bonds, negative toward the Oxygens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55DC86-054F-884F-8C1B-47BE1EA966B7}"/>
              </a:ext>
            </a:extLst>
          </p:cNvPr>
          <p:cNvGrpSpPr/>
          <p:nvPr/>
        </p:nvGrpSpPr>
        <p:grpSpPr>
          <a:xfrm>
            <a:off x="1614238" y="1659889"/>
            <a:ext cx="2115504" cy="776909"/>
            <a:chOff x="1614238" y="1659889"/>
            <a:chExt cx="2115504" cy="776909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D373F237-FF97-1A4C-BA80-67A7A9E7BB8F}"/>
                </a:ext>
              </a:extLst>
            </p:cNvPr>
            <p:cNvSpPr/>
            <p:nvPr/>
          </p:nvSpPr>
          <p:spPr>
            <a:xfrm rot="19481148">
              <a:off x="1829895" y="1888037"/>
              <a:ext cx="1899847" cy="5487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02D55C-A8AB-2148-A74D-19715E6D0874}"/>
                </a:ext>
              </a:extLst>
            </p:cNvPr>
            <p:cNvSpPr txBox="1"/>
            <p:nvPr/>
          </p:nvSpPr>
          <p:spPr>
            <a:xfrm rot="19560527">
              <a:off x="1614238" y="1659889"/>
              <a:ext cx="168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42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Predicting polarity using electronegativity</a:t>
            </a:r>
          </a:p>
        </p:txBody>
      </p:sp>
      <p:pic>
        <p:nvPicPr>
          <p:cNvPr id="1028" name="Picture 4" descr="Solved: 16 Question (1 Point) E See Use The Pauling Electr... | Chegg.com">
            <a:extLst>
              <a:ext uri="{FF2B5EF4-FFF2-40B4-BE49-F238E27FC236}">
                <a16:creationId xmlns:a16="http://schemas.microsoft.com/office/drawing/2014/main" id="{811286C9-470F-9E4B-B08B-442F382A4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9533" r="26055" b="3411"/>
          <a:stretch/>
        </p:blipFill>
        <p:spPr bwMode="auto">
          <a:xfrm>
            <a:off x="224801" y="1576267"/>
            <a:ext cx="6069121" cy="37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1FFDB-91C0-F84A-8DDD-F4CE57F84553}"/>
              </a:ext>
            </a:extLst>
          </p:cNvPr>
          <p:cNvSpPr txBox="1"/>
          <p:nvPr/>
        </p:nvSpPr>
        <p:spPr>
          <a:xfrm>
            <a:off x="6932362" y="804371"/>
            <a:ext cx="4417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do some predicting …</a:t>
            </a:r>
          </a:p>
          <a:p>
            <a:endParaRPr lang="en-US" sz="2400" dirty="0"/>
          </a:p>
          <a:p>
            <a:r>
              <a:rPr lang="en-US" sz="2400" dirty="0"/>
              <a:t>The molecule CO</a:t>
            </a:r>
            <a:r>
              <a:rPr lang="en-US" sz="2400" baseline="-25000" dirty="0"/>
              <a:t>2</a:t>
            </a:r>
            <a:r>
              <a:rPr lang="en-US" sz="2400" dirty="0"/>
              <a:t> should have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Polar bonds, negative toward the Carbon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</a:rPr>
              <a:t>Polar bonds, negative toward the Oxygens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55DC86-054F-884F-8C1B-47BE1EA966B7}"/>
              </a:ext>
            </a:extLst>
          </p:cNvPr>
          <p:cNvGrpSpPr/>
          <p:nvPr/>
        </p:nvGrpSpPr>
        <p:grpSpPr>
          <a:xfrm>
            <a:off x="1614238" y="1659889"/>
            <a:ext cx="2115504" cy="776909"/>
            <a:chOff x="1614238" y="1659889"/>
            <a:chExt cx="2115504" cy="776909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D373F237-FF97-1A4C-BA80-67A7A9E7BB8F}"/>
                </a:ext>
              </a:extLst>
            </p:cNvPr>
            <p:cNvSpPr/>
            <p:nvPr/>
          </p:nvSpPr>
          <p:spPr>
            <a:xfrm rot="19481148">
              <a:off x="1829895" y="1888037"/>
              <a:ext cx="1899847" cy="5487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02D55C-A8AB-2148-A74D-19715E6D0874}"/>
                </a:ext>
              </a:extLst>
            </p:cNvPr>
            <p:cNvSpPr txBox="1"/>
            <p:nvPr/>
          </p:nvSpPr>
          <p:spPr>
            <a:xfrm rot="19560527">
              <a:off x="1614238" y="1659889"/>
              <a:ext cx="168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EN</a:t>
              </a:r>
            </a:p>
          </p:txBody>
        </p:sp>
      </p:grp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6A5C0A-BA4D-D944-9995-B0B34C6D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5" y="3692653"/>
            <a:ext cx="3580800" cy="30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0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41193D-3656-0845-8CE3-FD85D9FAF9A4}"/>
              </a:ext>
            </a:extLst>
          </p:cNvPr>
          <p:cNvSpPr/>
          <p:nvPr/>
        </p:nvSpPr>
        <p:spPr>
          <a:xfrm>
            <a:off x="141515" y="612844"/>
            <a:ext cx="117130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Activities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Identification of an unknown salt (Bunsen burner) and an unknown gas (Geißler tube)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Using an FTIR spectrometer to examine absorption spectra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Learning objectives</a:t>
            </a:r>
            <a:endParaRPr lang="en-US" sz="2400" b="1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Firm up your mental representation of the relationship between vibrational motion and the absorption of longwave radiation (in this case, IR)</a:t>
            </a:r>
            <a:endParaRPr lang="en-US" sz="2400" b="0" i="0" u="none" strike="noStrike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57AE6-B743-D843-9EF1-77EB9D85C777}"/>
              </a:ext>
            </a:extLst>
          </p:cNvPr>
          <p:cNvSpPr/>
          <p:nvPr/>
        </p:nvSpPr>
        <p:spPr>
          <a:xfrm>
            <a:off x="0" y="0"/>
            <a:ext cx="23601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Lab this week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0148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0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Lab handout: A</a:t>
            </a:r>
            <a:r>
              <a:rPr lang="en-US" sz="3000" b="1" dirty="0">
                <a:solidFill>
                  <a:schemeClr val="tx1"/>
                </a:solidFill>
              </a:rPr>
              <a:t>nalysis of H</a:t>
            </a:r>
            <a:r>
              <a:rPr lang="en-US" sz="3000" b="1" baseline="-25000" dirty="0">
                <a:solidFill>
                  <a:schemeClr val="tx1"/>
                </a:solidFill>
              </a:rPr>
              <a:t>2</a:t>
            </a:r>
            <a:r>
              <a:rPr lang="en-US" sz="3000" b="1" dirty="0">
                <a:solidFill>
                  <a:schemeClr val="tx1"/>
                </a:solidFill>
              </a:rPr>
              <a:t>O, CO</a:t>
            </a:r>
            <a:r>
              <a:rPr lang="en-US" sz="3000" b="1" baseline="-25000" dirty="0">
                <a:solidFill>
                  <a:schemeClr val="tx1"/>
                </a:solidFill>
              </a:rPr>
              <a:t>2</a:t>
            </a:r>
            <a:r>
              <a:rPr lang="en-US" sz="3000" b="1" dirty="0">
                <a:solidFill>
                  <a:schemeClr val="tx1"/>
                </a:solidFill>
              </a:rPr>
              <a:t>, </a:t>
            </a:r>
            <a:r>
              <a:rPr lang="en-US" sz="3000" b="1" dirty="0"/>
              <a:t>O</a:t>
            </a:r>
            <a:r>
              <a:rPr lang="en-US" sz="3000" b="1" baseline="-25000" dirty="0"/>
              <a:t>3</a:t>
            </a:r>
            <a:r>
              <a:rPr lang="en-US" sz="3000" b="1" dirty="0">
                <a:solidFill>
                  <a:schemeClr val="tx1"/>
                </a:solidFill>
              </a:rPr>
              <a:t>, CH</a:t>
            </a:r>
            <a:r>
              <a:rPr lang="en-US" sz="3000" b="1" baseline="-25000" dirty="0">
                <a:solidFill>
                  <a:schemeClr val="tx1"/>
                </a:solidFill>
              </a:rPr>
              <a:t>4</a:t>
            </a:r>
            <a:r>
              <a:rPr lang="en-US" sz="3000" b="1" dirty="0"/>
              <a:t>, and N</a:t>
            </a:r>
            <a:r>
              <a:rPr lang="en-US" sz="3000" b="1" baseline="-25000" dirty="0"/>
              <a:t>2</a:t>
            </a:r>
            <a:r>
              <a:rPr lang="en-US" sz="3000" b="1" dirty="0"/>
              <a:t>O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2AD28-3594-F047-A73D-F50E66BFE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71"/>
          <a:stretch/>
        </p:blipFill>
        <p:spPr>
          <a:xfrm>
            <a:off x="184494" y="882915"/>
            <a:ext cx="3153888" cy="306849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7DCEF1E-44DA-524D-8ADF-5BEAAB7F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504" y="139564"/>
            <a:ext cx="2721002" cy="262744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21AB9E7-D57A-2E40-9764-644F6425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013" y="882915"/>
            <a:ext cx="3240546" cy="3085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32FA0-03FA-F64A-98EF-2BC80510DD3B}"/>
              </a:ext>
            </a:extLst>
          </p:cNvPr>
          <p:cNvSpPr txBox="1"/>
          <p:nvPr/>
        </p:nvSpPr>
        <p:spPr>
          <a:xfrm>
            <a:off x="7247430" y="750181"/>
            <a:ext cx="257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Replace one H with O; replace other H with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116A7-41B9-224D-B589-8259F380D0B8}"/>
              </a:ext>
            </a:extLst>
          </p:cNvPr>
          <p:cNvSpPr txBox="1"/>
          <p:nvPr/>
        </p:nvSpPr>
        <p:spPr>
          <a:xfrm>
            <a:off x="184494" y="3968280"/>
            <a:ext cx="7130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Yellow lines default to 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C014DD-92D7-984C-BC9E-111E98F31DC6}"/>
                  </a:ext>
                </a:extLst>
              </p:cNvPr>
              <p:cNvSpPr txBox="1"/>
              <p:nvPr/>
            </p:nvSpPr>
            <p:spPr>
              <a:xfrm>
                <a:off x="0" y="4470772"/>
                <a:ext cx="95541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each …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Sketch electrostatic potential map (EPM)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Annotate with partial charges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Note whether EPM &amp; partial charge results agree with electronegativity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Write wavenumbers (cm</a:t>
                </a:r>
                <a:r>
                  <a:rPr lang="en-US" sz="2000" baseline="30000" dirty="0"/>
                  <a:t>-1</a:t>
                </a:r>
                <a:r>
                  <a:rPr lang="en-US" sz="2000" dirty="0"/>
                  <a:t>) of IR-active vibrational modes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Convert those wavenumbers to wavelengths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Annotate your ”Radiation Transmitted by the Atmosphere” figure accordingly.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C014DD-92D7-984C-BC9E-111E98F31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70772"/>
                <a:ext cx="9554132" cy="2246769"/>
              </a:xfrm>
              <a:prstGeom prst="rect">
                <a:avLst/>
              </a:prstGeom>
              <a:blipFill>
                <a:blip r:embed="rId5"/>
                <a:stretch>
                  <a:fillRect l="-664" t="-1124" b="-3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CCF0117-29FB-6C43-9769-CBC2056E0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504" y="3055619"/>
            <a:ext cx="2801278" cy="2830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81B668-2B31-5248-83E2-C3F9B16C3FF4}"/>
              </a:ext>
            </a:extLst>
          </p:cNvPr>
          <p:cNvSpPr txBox="1"/>
          <p:nvPr/>
        </p:nvSpPr>
        <p:spPr>
          <a:xfrm>
            <a:off x="7315199" y="3881286"/>
            <a:ext cx="257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Replace both H’s with oxygens</a:t>
            </a:r>
          </a:p>
        </p:txBody>
      </p:sp>
    </p:spTree>
    <p:extLst>
      <p:ext uri="{BB962C8B-B14F-4D97-AF65-F5344CB8AC3E}">
        <p14:creationId xmlns:p14="http://schemas.microsoft.com/office/powerpoint/2010/main" val="338899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6FFA5-D92F-B943-A6EF-FA29F227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86" y="502920"/>
            <a:ext cx="5663163" cy="6113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FC819F-5D11-164A-A93F-2540B83BD00D}"/>
              </a:ext>
            </a:extLst>
          </p:cNvPr>
          <p:cNvSpPr txBox="1"/>
          <p:nvPr/>
        </p:nvSpPr>
        <p:spPr>
          <a:xfrm>
            <a:off x="0" y="0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Lab handout: A</a:t>
            </a:r>
            <a:r>
              <a:rPr lang="en-US" sz="3000" b="1" dirty="0">
                <a:solidFill>
                  <a:schemeClr val="tx1"/>
                </a:solidFill>
              </a:rPr>
              <a:t>nalysis of H</a:t>
            </a:r>
            <a:r>
              <a:rPr lang="en-US" sz="3000" b="1" baseline="-25000" dirty="0">
                <a:solidFill>
                  <a:schemeClr val="tx1"/>
                </a:solidFill>
              </a:rPr>
              <a:t>2</a:t>
            </a:r>
            <a:r>
              <a:rPr lang="en-US" sz="3000" b="1" dirty="0">
                <a:solidFill>
                  <a:schemeClr val="tx1"/>
                </a:solidFill>
              </a:rPr>
              <a:t>O, CO</a:t>
            </a:r>
            <a:r>
              <a:rPr lang="en-US" sz="3000" b="1" baseline="-25000" dirty="0">
                <a:solidFill>
                  <a:schemeClr val="tx1"/>
                </a:solidFill>
              </a:rPr>
              <a:t>2</a:t>
            </a:r>
            <a:r>
              <a:rPr lang="en-US" sz="3000" b="1" dirty="0">
                <a:solidFill>
                  <a:schemeClr val="tx1"/>
                </a:solidFill>
              </a:rPr>
              <a:t>, </a:t>
            </a:r>
            <a:r>
              <a:rPr lang="en-US" sz="3000" b="1" dirty="0"/>
              <a:t>O</a:t>
            </a:r>
            <a:r>
              <a:rPr lang="en-US" sz="3000" b="1" baseline="-25000" dirty="0"/>
              <a:t>3</a:t>
            </a:r>
            <a:r>
              <a:rPr lang="en-US" sz="3000" b="1" dirty="0">
                <a:solidFill>
                  <a:schemeClr val="tx1"/>
                </a:solidFill>
              </a:rPr>
              <a:t>, CH</a:t>
            </a:r>
            <a:r>
              <a:rPr lang="en-US" sz="3000" b="1" baseline="-25000" dirty="0">
                <a:solidFill>
                  <a:schemeClr val="tx1"/>
                </a:solidFill>
              </a:rPr>
              <a:t>4</a:t>
            </a:r>
            <a:r>
              <a:rPr lang="en-US" sz="3000" b="1" dirty="0"/>
              <a:t>, and N</a:t>
            </a:r>
            <a:r>
              <a:rPr lang="en-US" sz="3000" b="1" baseline="-25000" dirty="0"/>
              <a:t>2</a:t>
            </a:r>
            <a:r>
              <a:rPr lang="en-US" sz="3000" b="1" dirty="0"/>
              <a:t>O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1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The asymmetric stretch is “IR-active” too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4A858-445B-C44A-B486-73A0B2AA4320}"/>
              </a:ext>
            </a:extLst>
          </p:cNvPr>
          <p:cNvGrpSpPr/>
          <p:nvPr/>
        </p:nvGrpSpPr>
        <p:grpSpPr>
          <a:xfrm>
            <a:off x="653144" y="3429000"/>
            <a:ext cx="10220231" cy="3142246"/>
            <a:chOff x="748147" y="3598350"/>
            <a:chExt cx="10220231" cy="3142246"/>
          </a:xfrm>
        </p:grpSpPr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7D4CA532-833B-5C4F-9783-7BFFBDEF8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147" y="3705234"/>
              <a:ext cx="10220231" cy="2835359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0A773C-F345-E24F-A219-3609D51714F2}"/>
                </a:ext>
              </a:extLst>
            </p:cNvPr>
            <p:cNvSpPr/>
            <p:nvPr/>
          </p:nvSpPr>
          <p:spPr>
            <a:xfrm>
              <a:off x="4963885" y="3598350"/>
              <a:ext cx="1425039" cy="3142246"/>
            </a:xfrm>
            <a:prstGeom prst="ellipse">
              <a:avLst/>
            </a:prstGeom>
            <a:solidFill>
              <a:schemeClr val="accent1">
                <a:alpha val="2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EA878-5DA9-EA45-A9BC-681FC94EBC7E}"/>
              </a:ext>
            </a:extLst>
          </p:cNvPr>
          <p:cNvGrpSpPr/>
          <p:nvPr/>
        </p:nvGrpSpPr>
        <p:grpSpPr>
          <a:xfrm>
            <a:off x="4123475" y="778286"/>
            <a:ext cx="3279568" cy="1922541"/>
            <a:chOff x="544288" y="1224420"/>
            <a:chExt cx="3279568" cy="1922541"/>
          </a:xfrm>
        </p:grpSpPr>
        <p:pic>
          <p:nvPicPr>
            <p:cNvPr id="11" name="Picture 1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AB0B81DC-B96C-2447-A86E-19624DA4A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75" r="1723" b="76820"/>
            <a:stretch/>
          </p:blipFill>
          <p:spPr>
            <a:xfrm>
              <a:off x="653144" y="1224420"/>
              <a:ext cx="3170712" cy="766809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D1F6CE59-3FD4-654B-A598-3BA9CE950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75" r="1723" b="76820"/>
            <a:stretch/>
          </p:blipFill>
          <p:spPr>
            <a:xfrm flipH="1">
              <a:off x="544288" y="2380152"/>
              <a:ext cx="3170713" cy="76680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447429-F667-A340-B13A-A37A3EAA2ECD}"/>
              </a:ext>
            </a:extLst>
          </p:cNvPr>
          <p:cNvSpPr txBox="1"/>
          <p:nvPr/>
        </p:nvSpPr>
        <p:spPr>
          <a:xfrm>
            <a:off x="249379" y="1403068"/>
            <a:ext cx="425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say the asymmetric stretch is </a:t>
            </a:r>
            <a:r>
              <a:rPr lang="en-US" sz="2400" b="1" dirty="0"/>
              <a:t>also</a:t>
            </a:r>
            <a:r>
              <a:rPr lang="en-US" sz="2400" dirty="0"/>
              <a:t> </a:t>
            </a:r>
            <a:r>
              <a:rPr lang="en-US" sz="2400" b="1" dirty="0"/>
              <a:t>IR-active</a:t>
            </a:r>
            <a:r>
              <a:rPr lang="en-US" sz="2400" dirty="0"/>
              <a:t> because it absorbs photons too (2234 cm</a:t>
            </a:r>
            <a:r>
              <a:rPr lang="en-US" sz="2400" baseline="30000" dirty="0"/>
              <a:t>-1</a:t>
            </a:r>
            <a:r>
              <a:rPr lang="en-US" sz="2400" dirty="0"/>
              <a:t>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5BBDA-726C-3D4D-8CAE-FC21A1DFAF1D}"/>
              </a:ext>
            </a:extLst>
          </p:cNvPr>
          <p:cNvSpPr txBox="1"/>
          <p:nvPr/>
        </p:nvSpPr>
        <p:spPr>
          <a:xfrm>
            <a:off x="7294188" y="1506459"/>
            <a:ext cx="135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4.5 in your text</a:t>
            </a:r>
          </a:p>
        </p:txBody>
      </p:sp>
    </p:spTree>
    <p:extLst>
      <p:ext uri="{BB962C8B-B14F-4D97-AF65-F5344CB8AC3E}">
        <p14:creationId xmlns:p14="http://schemas.microsoft.com/office/powerpoint/2010/main" val="207204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The symmetric stretch is “IR-inactive”</a:t>
            </a:r>
          </a:p>
        </p:txBody>
      </p:sp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1FD081B-CBFD-6D4D-AAB4-1A2C1908D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4" b="11958"/>
          <a:stretch/>
        </p:blipFill>
        <p:spPr>
          <a:xfrm>
            <a:off x="2205989" y="671402"/>
            <a:ext cx="7603951" cy="3791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2A3A4-8051-9942-BC66-BFEC5309931E}"/>
              </a:ext>
            </a:extLst>
          </p:cNvPr>
          <p:cNvSpPr txBox="1"/>
          <p:nvPr/>
        </p:nvSpPr>
        <p:spPr>
          <a:xfrm>
            <a:off x="274320" y="4786485"/>
            <a:ext cx="11578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IR-inactive means it doesn’t absorb light, even if the light has the right wavelength/wavenumber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tell it’s I</a:t>
            </a:r>
            <a:r>
              <a:rPr lang="en-US" sz="2400" b="1" dirty="0"/>
              <a:t>R-inactive</a:t>
            </a:r>
            <a:r>
              <a:rPr lang="en-US" sz="2400" dirty="0"/>
              <a:t> because of the </a:t>
            </a:r>
            <a:r>
              <a:rPr lang="en-US" sz="2400" b="1" dirty="0"/>
              <a:t>zero</a:t>
            </a:r>
            <a:r>
              <a:rPr lang="en-US" sz="2400" dirty="0"/>
              <a:t> next to it</a:t>
            </a:r>
          </a:p>
        </p:txBody>
      </p:sp>
    </p:spTree>
    <p:extLst>
      <p:ext uri="{BB962C8B-B14F-4D97-AF65-F5344CB8AC3E}">
        <p14:creationId xmlns:p14="http://schemas.microsoft.com/office/powerpoint/2010/main" val="416487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Why is the symmetric stretch IR-inactive?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DC13-1764-C64D-8CD7-D82F62F1E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0" t="12572" r="22830" b="55272"/>
          <a:stretch/>
        </p:blipFill>
        <p:spPr>
          <a:xfrm flipV="1">
            <a:off x="1476956" y="655658"/>
            <a:ext cx="5861218" cy="53438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7B66A9-393E-CD49-903A-0A7CE72CB57B}"/>
              </a:ext>
            </a:extLst>
          </p:cNvPr>
          <p:cNvGrpSpPr/>
          <p:nvPr/>
        </p:nvGrpSpPr>
        <p:grpSpPr>
          <a:xfrm>
            <a:off x="7784437" y="992035"/>
            <a:ext cx="1021278" cy="5617029"/>
            <a:chOff x="7784437" y="671402"/>
            <a:chExt cx="1021278" cy="5617029"/>
          </a:xfrm>
        </p:grpSpPr>
        <p:pic>
          <p:nvPicPr>
            <p:cNvPr id="3" name="Picture 2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8083FB60-F75A-1D4E-9F87-BA854004E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5448" r="48736" b="76151"/>
            <a:stretch/>
          </p:blipFill>
          <p:spPr>
            <a:xfrm rot="5400000">
              <a:off x="5486561" y="2969278"/>
              <a:ext cx="5617029" cy="102127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276572-434B-164E-992C-816671CF60D4}"/>
                </a:ext>
              </a:extLst>
            </p:cNvPr>
            <p:cNvGrpSpPr/>
            <p:nvPr/>
          </p:nvGrpSpPr>
          <p:grpSpPr>
            <a:xfrm>
              <a:off x="8108194" y="1713656"/>
              <a:ext cx="410762" cy="3661520"/>
              <a:chOff x="6065638" y="1096139"/>
              <a:chExt cx="410762" cy="366152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915395-1721-D144-B9ED-F54AB75CC5D9}"/>
                  </a:ext>
                </a:extLst>
              </p:cNvPr>
              <p:cNvSpPr txBox="1"/>
              <p:nvPr/>
            </p:nvSpPr>
            <p:spPr>
              <a:xfrm>
                <a:off x="6065638" y="2737975"/>
                <a:ext cx="305931" cy="343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12B20-1973-B445-B405-DCFA658A4BCF}"/>
                  </a:ext>
                </a:extLst>
              </p:cNvPr>
              <p:cNvSpPr txBox="1"/>
              <p:nvPr/>
            </p:nvSpPr>
            <p:spPr>
              <a:xfrm>
                <a:off x="6118054" y="1096139"/>
                <a:ext cx="305931" cy="343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A90CC-B4A0-7146-9876-FA886F366CA7}"/>
                  </a:ext>
                </a:extLst>
              </p:cNvPr>
              <p:cNvSpPr txBox="1"/>
              <p:nvPr/>
            </p:nvSpPr>
            <p:spPr>
              <a:xfrm>
                <a:off x="6065638" y="4295994"/>
                <a:ext cx="4107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38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Why is the symmetric stretch IR-inactive?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D639B-0927-374F-90E7-6C0E8C9ACCD3}"/>
              </a:ext>
            </a:extLst>
          </p:cNvPr>
          <p:cNvSpPr txBox="1"/>
          <p:nvPr/>
        </p:nvSpPr>
        <p:spPr>
          <a:xfrm>
            <a:off x="9129473" y="2891295"/>
            <a:ext cx="2900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light can’t move the partial negative charges up </a:t>
            </a:r>
            <a:r>
              <a:rPr lang="en-US" sz="2400" i="1" dirty="0"/>
              <a:t>and </a:t>
            </a:r>
            <a:r>
              <a:rPr lang="en-US" sz="2400" dirty="0"/>
              <a:t>down at the same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DC13-1764-C64D-8CD7-D82F62F1E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0" t="12572" r="22830" b="55272"/>
          <a:stretch/>
        </p:blipFill>
        <p:spPr>
          <a:xfrm flipV="1">
            <a:off x="1476956" y="655658"/>
            <a:ext cx="5861218" cy="53438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7B66A9-393E-CD49-903A-0A7CE72CB57B}"/>
              </a:ext>
            </a:extLst>
          </p:cNvPr>
          <p:cNvGrpSpPr/>
          <p:nvPr/>
        </p:nvGrpSpPr>
        <p:grpSpPr>
          <a:xfrm>
            <a:off x="7784437" y="992035"/>
            <a:ext cx="1021278" cy="5617029"/>
            <a:chOff x="7784437" y="671402"/>
            <a:chExt cx="1021278" cy="5617029"/>
          </a:xfrm>
        </p:grpSpPr>
        <p:pic>
          <p:nvPicPr>
            <p:cNvPr id="3" name="Picture 2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8083FB60-F75A-1D4E-9F87-BA854004E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2" t="5448" r="48736" b="76151"/>
            <a:stretch/>
          </p:blipFill>
          <p:spPr>
            <a:xfrm rot="5400000">
              <a:off x="5486561" y="2969278"/>
              <a:ext cx="5617029" cy="102127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276572-434B-164E-992C-816671CF60D4}"/>
                </a:ext>
              </a:extLst>
            </p:cNvPr>
            <p:cNvGrpSpPr/>
            <p:nvPr/>
          </p:nvGrpSpPr>
          <p:grpSpPr>
            <a:xfrm>
              <a:off x="8108194" y="1713656"/>
              <a:ext cx="410762" cy="3661520"/>
              <a:chOff x="6065638" y="1096139"/>
              <a:chExt cx="410762" cy="366152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915395-1721-D144-B9ED-F54AB75CC5D9}"/>
                  </a:ext>
                </a:extLst>
              </p:cNvPr>
              <p:cNvSpPr txBox="1"/>
              <p:nvPr/>
            </p:nvSpPr>
            <p:spPr>
              <a:xfrm>
                <a:off x="6065638" y="2737975"/>
                <a:ext cx="305931" cy="343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12B20-1973-B445-B405-DCFA658A4BCF}"/>
                  </a:ext>
                </a:extLst>
              </p:cNvPr>
              <p:cNvSpPr txBox="1"/>
              <p:nvPr/>
            </p:nvSpPr>
            <p:spPr>
              <a:xfrm>
                <a:off x="6118054" y="1096139"/>
                <a:ext cx="305931" cy="343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A90CC-B4A0-7146-9876-FA886F366CA7}"/>
                  </a:ext>
                </a:extLst>
              </p:cNvPr>
              <p:cNvSpPr txBox="1"/>
              <p:nvPr/>
            </p:nvSpPr>
            <p:spPr>
              <a:xfrm>
                <a:off x="6065638" y="4295994"/>
                <a:ext cx="4107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670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 way to predict polarity</a:t>
            </a:r>
            <a:r>
              <a:rPr lang="en-US" sz="3000" b="1"/>
              <a:t>: electronegativity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47977-CA19-8949-BFB7-928900A9FC48}"/>
              </a:ext>
            </a:extLst>
          </p:cNvPr>
          <p:cNvSpPr txBox="1"/>
          <p:nvPr/>
        </p:nvSpPr>
        <p:spPr>
          <a:xfrm>
            <a:off x="41150" y="800887"/>
            <a:ext cx="1210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 before Rutherford and Schrödinger, experimentalists knew about the imbalance of charge within molecules – they called it </a:t>
            </a:r>
            <a:r>
              <a:rPr lang="en-US" sz="2400" b="1" dirty="0"/>
              <a:t>molecular polarity</a:t>
            </a:r>
            <a:r>
              <a:rPr lang="en-US" sz="2400" dirty="0"/>
              <a:t>. Those ideas led to the concept of </a:t>
            </a:r>
            <a:r>
              <a:rPr lang="en-US" sz="2400" b="1" dirty="0"/>
              <a:t>electronegativity</a:t>
            </a:r>
            <a:r>
              <a:rPr lang="en-US" sz="2400" dirty="0"/>
              <a:t> (“</a:t>
            </a:r>
            <a:r>
              <a:rPr lang="en-US" sz="2400" b="1" dirty="0"/>
              <a:t>EN</a:t>
            </a:r>
            <a:r>
              <a:rPr lang="en-US" sz="2400" dirty="0"/>
              <a:t>”).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698CC4-B7CD-9340-965C-388C91A9178F}"/>
              </a:ext>
            </a:extLst>
          </p:cNvPr>
          <p:cNvSpPr/>
          <p:nvPr/>
        </p:nvSpPr>
        <p:spPr>
          <a:xfrm>
            <a:off x="41150" y="2681338"/>
            <a:ext cx="82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Electronegativity:</a:t>
            </a:r>
            <a:r>
              <a:rPr lang="en-US" sz="2400" dirty="0"/>
              <a:t> the tendency of an atom within a molecule to draw electron density toward itself. Molecules in which atoms have a big difference in EN tend to have big charge imbalance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1073B0-8E09-0544-A336-7A09D6468CDC}"/>
              </a:ext>
            </a:extLst>
          </p:cNvPr>
          <p:cNvGrpSpPr/>
          <p:nvPr/>
        </p:nvGrpSpPr>
        <p:grpSpPr>
          <a:xfrm>
            <a:off x="8511116" y="2470350"/>
            <a:ext cx="3473363" cy="2730300"/>
            <a:chOff x="9190737" y="4009573"/>
            <a:chExt cx="4123764" cy="3275470"/>
          </a:xfrm>
        </p:grpSpPr>
        <p:pic>
          <p:nvPicPr>
            <p:cNvPr id="1026" name="Picture 2" descr="Linus Pauling 1962.jpg">
              <a:extLst>
                <a:ext uri="{FF2B5EF4-FFF2-40B4-BE49-F238E27FC236}">
                  <a16:creationId xmlns:a16="http://schemas.microsoft.com/office/drawing/2014/main" id="{19522DD6-09BB-E24C-ADF6-CA32064A4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0737" y="4009573"/>
              <a:ext cx="2317052" cy="327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A168F2-6071-4642-B9C4-C6D111FC0F3D}"/>
                </a:ext>
              </a:extLst>
            </p:cNvPr>
            <p:cNvSpPr/>
            <p:nvPr/>
          </p:nvSpPr>
          <p:spPr>
            <a:xfrm>
              <a:off x="11507788" y="4389121"/>
              <a:ext cx="18067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Linus Pauling</a:t>
              </a:r>
            </a:p>
            <a:p>
              <a:r>
                <a:rPr lang="en-US" sz="2400" dirty="0"/>
                <a:t>1901-1994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24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Trends in electronegativity</a:t>
            </a:r>
            <a:endParaRPr lang="en-US" sz="30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6EE195-DCEF-3F4A-ADCA-776D4F036CA1}"/>
              </a:ext>
            </a:extLst>
          </p:cNvPr>
          <p:cNvGrpSpPr>
            <a:grpSpLocks noChangeAspect="1"/>
          </p:cNvGrpSpPr>
          <p:nvPr/>
        </p:nvGrpSpPr>
        <p:grpSpPr>
          <a:xfrm>
            <a:off x="1862957" y="1148755"/>
            <a:ext cx="8466085" cy="5168918"/>
            <a:chOff x="224801" y="1576267"/>
            <a:chExt cx="6069121" cy="3705466"/>
          </a:xfrm>
        </p:grpSpPr>
        <p:pic>
          <p:nvPicPr>
            <p:cNvPr id="1028" name="Picture 4" descr="Solved: 16 Question (1 Point) E See Use The Pauling Electr... | Chegg.com">
              <a:extLst>
                <a:ext uri="{FF2B5EF4-FFF2-40B4-BE49-F238E27FC236}">
                  <a16:creationId xmlns:a16="http://schemas.microsoft.com/office/drawing/2014/main" id="{811286C9-470F-9E4B-B08B-442F382A4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" t="19533" r="26055" b="3411"/>
            <a:stretch/>
          </p:blipFill>
          <p:spPr bwMode="auto">
            <a:xfrm>
              <a:off x="224801" y="1576267"/>
              <a:ext cx="6069121" cy="3705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B5E43B-FE2C-0A4C-8368-EF1CBB26D9A1}"/>
                </a:ext>
              </a:extLst>
            </p:cNvPr>
            <p:cNvGrpSpPr/>
            <p:nvPr/>
          </p:nvGrpSpPr>
          <p:grpSpPr>
            <a:xfrm>
              <a:off x="1614238" y="1659889"/>
              <a:ext cx="2115504" cy="776909"/>
              <a:chOff x="1614238" y="1659889"/>
              <a:chExt cx="2115504" cy="776909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E2F447D7-E1CB-FD4C-817D-8A48AFBEAD5E}"/>
                  </a:ext>
                </a:extLst>
              </p:cNvPr>
              <p:cNvSpPr/>
              <p:nvPr/>
            </p:nvSpPr>
            <p:spPr>
              <a:xfrm rot="19481148">
                <a:off x="1829895" y="1888037"/>
                <a:ext cx="1899847" cy="5487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52635D-79D4-F345-B7AD-D90E7B35909A}"/>
                  </a:ext>
                </a:extLst>
              </p:cNvPr>
              <p:cNvSpPr txBox="1"/>
              <p:nvPr/>
            </p:nvSpPr>
            <p:spPr>
              <a:xfrm rot="19560527">
                <a:off x="1614238" y="1659889"/>
                <a:ext cx="1685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Increasing 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091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Trends in electronegativity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E5ED2F-9693-9D49-AF80-087A68E417CF}"/>
              </a:ext>
            </a:extLst>
          </p:cNvPr>
          <p:cNvSpPr/>
          <p:nvPr/>
        </p:nvSpPr>
        <p:spPr>
          <a:xfrm>
            <a:off x="6649116" y="2253826"/>
            <a:ext cx="5318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Exactly how do we use EN to predict polarity? Look for atoms that are bonded to each other that have a </a:t>
            </a:r>
            <a:r>
              <a:rPr lang="en-US" sz="2400" b="1" dirty="0"/>
              <a:t>big difference in their EN</a:t>
            </a:r>
            <a:r>
              <a:rPr lang="en-US" sz="2400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3CF5FF-1244-6643-B909-DF8EF44E2DCC}"/>
              </a:ext>
            </a:extLst>
          </p:cNvPr>
          <p:cNvGrpSpPr/>
          <p:nvPr/>
        </p:nvGrpSpPr>
        <p:grpSpPr>
          <a:xfrm>
            <a:off x="224801" y="1576267"/>
            <a:ext cx="6069121" cy="3705466"/>
            <a:chOff x="224801" y="1576267"/>
            <a:chExt cx="6069121" cy="3705466"/>
          </a:xfrm>
        </p:grpSpPr>
        <p:pic>
          <p:nvPicPr>
            <p:cNvPr id="10" name="Picture 4" descr="Solved: 16 Question (1 Point) E See Use The Pauling Electr... | Chegg.com">
              <a:extLst>
                <a:ext uri="{FF2B5EF4-FFF2-40B4-BE49-F238E27FC236}">
                  <a16:creationId xmlns:a16="http://schemas.microsoft.com/office/drawing/2014/main" id="{FBEAD612-2262-C74E-B046-BE058EDD1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" t="19533" r="26055" b="3411"/>
            <a:stretch/>
          </p:blipFill>
          <p:spPr bwMode="auto">
            <a:xfrm>
              <a:off x="224801" y="1576267"/>
              <a:ext cx="6069121" cy="3705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DD8326-36A3-384A-B10B-46821D577D37}"/>
                </a:ext>
              </a:extLst>
            </p:cNvPr>
            <p:cNvGrpSpPr/>
            <p:nvPr/>
          </p:nvGrpSpPr>
          <p:grpSpPr>
            <a:xfrm>
              <a:off x="1614238" y="1659889"/>
              <a:ext cx="2115504" cy="776909"/>
              <a:chOff x="1614238" y="1659889"/>
              <a:chExt cx="2115504" cy="776909"/>
            </a:xfrm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E96933A8-A8AC-4647-AA64-751FA4E11E4E}"/>
                  </a:ext>
                </a:extLst>
              </p:cNvPr>
              <p:cNvSpPr/>
              <p:nvPr/>
            </p:nvSpPr>
            <p:spPr>
              <a:xfrm rot="19481148">
                <a:off x="1829895" y="1888037"/>
                <a:ext cx="1899847" cy="5487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F0014-51A2-E14D-8825-3DB64177FCD6}"/>
                  </a:ext>
                </a:extLst>
              </p:cNvPr>
              <p:cNvSpPr txBox="1"/>
              <p:nvPr/>
            </p:nvSpPr>
            <p:spPr>
              <a:xfrm rot="19560527">
                <a:off x="1614238" y="1659889"/>
                <a:ext cx="1685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Increasing 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82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Predicting polarity using electronegativity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FFDB-91C0-F84A-8DDD-F4CE57F84553}"/>
              </a:ext>
            </a:extLst>
          </p:cNvPr>
          <p:cNvSpPr txBox="1"/>
          <p:nvPr/>
        </p:nvSpPr>
        <p:spPr>
          <a:xfrm>
            <a:off x="6932362" y="804371"/>
            <a:ext cx="4417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do some predicting …</a:t>
            </a:r>
          </a:p>
          <a:p>
            <a:endParaRPr lang="en-US" sz="2400" dirty="0"/>
          </a:p>
          <a:p>
            <a:r>
              <a:rPr lang="en-US" sz="2400" dirty="0"/>
              <a:t>The molecule HF should be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Polar, negative side on the 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Polar, negative side on the 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Not polar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6488C8-6A71-A541-BA8B-830DB4F668DF}"/>
              </a:ext>
            </a:extLst>
          </p:cNvPr>
          <p:cNvGrpSpPr/>
          <p:nvPr/>
        </p:nvGrpSpPr>
        <p:grpSpPr>
          <a:xfrm>
            <a:off x="224801" y="1576267"/>
            <a:ext cx="6069121" cy="3705466"/>
            <a:chOff x="224801" y="1576267"/>
            <a:chExt cx="6069121" cy="3705466"/>
          </a:xfrm>
        </p:grpSpPr>
        <p:pic>
          <p:nvPicPr>
            <p:cNvPr id="1028" name="Picture 4" descr="Solved: 16 Question (1 Point) E See Use The Pauling Electr... | Chegg.com">
              <a:extLst>
                <a:ext uri="{FF2B5EF4-FFF2-40B4-BE49-F238E27FC236}">
                  <a16:creationId xmlns:a16="http://schemas.microsoft.com/office/drawing/2014/main" id="{811286C9-470F-9E4B-B08B-442F382A4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" t="19533" r="26055" b="3411"/>
            <a:stretch/>
          </p:blipFill>
          <p:spPr bwMode="auto">
            <a:xfrm>
              <a:off x="224801" y="1576267"/>
              <a:ext cx="6069121" cy="3705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B5E43B-FE2C-0A4C-8368-EF1CBB26D9A1}"/>
                </a:ext>
              </a:extLst>
            </p:cNvPr>
            <p:cNvGrpSpPr/>
            <p:nvPr/>
          </p:nvGrpSpPr>
          <p:grpSpPr>
            <a:xfrm>
              <a:off x="1614238" y="1659889"/>
              <a:ext cx="2115504" cy="776909"/>
              <a:chOff x="1614238" y="1659889"/>
              <a:chExt cx="2115504" cy="776909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E2F447D7-E1CB-FD4C-817D-8A48AFBEAD5E}"/>
                  </a:ext>
                </a:extLst>
              </p:cNvPr>
              <p:cNvSpPr/>
              <p:nvPr/>
            </p:nvSpPr>
            <p:spPr>
              <a:xfrm rot="19481148">
                <a:off x="1829895" y="1888037"/>
                <a:ext cx="1899847" cy="5487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52635D-79D4-F345-B7AD-D90E7B35909A}"/>
                  </a:ext>
                </a:extLst>
              </p:cNvPr>
              <p:cNvSpPr txBox="1"/>
              <p:nvPr/>
            </p:nvSpPr>
            <p:spPr>
              <a:xfrm rot="19560527">
                <a:off x="1614238" y="1659889"/>
                <a:ext cx="1685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Increasing 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467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524</Words>
  <Application>Microsoft Macintosh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8-12 micrometer atmospheric window </dc:title>
  <dc:creator>Steven Neshyba</dc:creator>
  <cp:lastModifiedBy>Steven</cp:lastModifiedBy>
  <cp:revision>34</cp:revision>
  <cp:lastPrinted>2022-03-03T21:52:07Z</cp:lastPrinted>
  <dcterms:created xsi:type="dcterms:W3CDTF">2021-03-01T03:33:02Z</dcterms:created>
  <dcterms:modified xsi:type="dcterms:W3CDTF">2022-03-04T00:16:43Z</dcterms:modified>
</cp:coreProperties>
</file>